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2">
  <p:sldMasterIdLst>
    <p:sldMasterId id="2147483660" r:id="rId1"/>
  </p:sldMasterIdLst>
  <p:notesMasterIdLst>
    <p:notesMasterId r:id="rId7"/>
  </p:notesMasterIdLst>
  <p:handoutMasterIdLst>
    <p:handoutMasterId r:id="rId8"/>
  </p:handoutMasterIdLst>
  <p:sldIdLst>
    <p:sldId id="292" r:id="rId2"/>
    <p:sldId id="297" r:id="rId3"/>
    <p:sldId id="298" r:id="rId4"/>
    <p:sldId id="299" r:id="rId5"/>
    <p:sldId id="281" r:id="rId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8C34EE-8BAB-4B52-B128-3DE697041769}" v="11" dt="2022-07-10T13:54:08.789"/>
    <p1510:client id="{FF3D1F79-2506-4B0E-84FB-C0BD09F051D1}" v="107" dt="2022-07-10T11:31:43.7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668" autoAdjust="0"/>
  </p:normalViewPr>
  <p:slideViewPr>
    <p:cSldViewPr>
      <p:cViewPr varScale="1">
        <p:scale>
          <a:sx n="80" d="100"/>
          <a:sy n="80" d="100"/>
        </p:scale>
        <p:origin x="1522" y="53"/>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3DBB224-9554-42A7-A476-B4C9F96061C0}" type="datetimeFigureOut">
              <a:rPr lang="en-US" smtClean="0"/>
              <a:pPr/>
              <a:t>7/10/2022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143E8C-7045-4F3A-9B6A-76AD643CDA16}"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dt="0"/>
</p:handoutMaster>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55AB0AB-7BDA-4DDF-A55C-1BDB15CFA92F}" type="datetimeFigureOut">
              <a:rPr lang="en-US" smtClean="0"/>
              <a:pPr/>
              <a:t>7/10/2022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457E833-CFF3-4F3E-956F-1EEA5B349EF6}" type="slidenum">
              <a:rPr lang="en-US" smtClean="0"/>
              <a:pPr/>
              <a:t>‹#›</a:t>
            </a:fld>
            <a:endParaRPr lang="en-US"/>
          </a:p>
        </p:txBody>
      </p:sp>
    </p:spTree>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dirty="0"/>
              <a:t>Click to edit Master subtitle style</a:t>
            </a:r>
          </a:p>
        </p:txBody>
      </p:sp>
      <p:sp>
        <p:nvSpPr>
          <p:cNvPr id="28" name="Date Placeholder 27"/>
          <p:cNvSpPr>
            <a:spLocks noGrp="1"/>
          </p:cNvSpPr>
          <p:nvPr>
            <p:ph type="dt" sz="half" idx="10"/>
          </p:nvPr>
        </p:nvSpPr>
        <p:spPr/>
        <p:txBody>
          <a:bodyPr/>
          <a:lstStyle/>
          <a:p>
            <a:fld id="{7BB382B3-03FC-4A39-8A21-A862F12BE7C1}" type="datetime1">
              <a:rPr lang="en-US" smtClean="0"/>
              <a:pPr/>
              <a:t>7/10/2022</a:t>
            </a:fld>
            <a:endParaRPr lang="en-US" dirty="0"/>
          </a:p>
        </p:txBody>
      </p:sp>
      <p:sp>
        <p:nvSpPr>
          <p:cNvPr id="17" name="Footer Placeholder 16"/>
          <p:cNvSpPr>
            <a:spLocks noGrp="1"/>
          </p:cNvSpPr>
          <p:nvPr>
            <p:ph type="ftr" sz="quarter" idx="11"/>
          </p:nvPr>
        </p:nvSpPr>
        <p:spPr>
          <a:xfrm>
            <a:off x="914400" y="6172200"/>
            <a:ext cx="3657600" cy="457200"/>
          </a:xfrm>
        </p:spPr>
        <p:txBody>
          <a:bodyPr/>
          <a:lstStyle/>
          <a:p>
            <a:endParaRPr lang="en-US" dirty="0"/>
          </a:p>
        </p:txBody>
      </p:sp>
      <p:sp>
        <p:nvSpPr>
          <p:cNvPr id="29" name="Slide Number Placeholder 28"/>
          <p:cNvSpPr>
            <a:spLocks noGrp="1"/>
          </p:cNvSpPr>
          <p:nvPr>
            <p:ph type="sldNum" sz="quarter" idx="12"/>
          </p:nvPr>
        </p:nvSpPr>
        <p:spPr/>
        <p:txBody>
          <a:bodyPr lIns="0" tIns="0" rIns="0" bIns="0">
            <a:noAutofit/>
          </a:bodyPr>
          <a:lstStyle>
            <a:lvl1pPr>
              <a:buFontTx/>
              <a:buNone/>
              <a:defRPr sz="1400">
                <a:solidFill>
                  <a:srgbClr val="FFFFFF"/>
                </a:solidFill>
              </a:defRPr>
            </a:lvl1pPr>
          </a:lstStyle>
          <a:p>
            <a:pPr marL="342900" indent="-342900"/>
            <a:fld id="{E73504B6-E148-4023-A378-3BF21D1DB52E}" type="slidenum">
              <a:rPr lang="en-US" smtClean="0"/>
              <a:pPr marL="342900" indent="-342900"/>
              <a:t>‹#›</a:t>
            </a:fld>
            <a:endParaRPr lang="en-US" dirty="0"/>
          </a:p>
        </p:txBody>
      </p:sp>
      <p:sp>
        <p:nvSpPr>
          <p:cNvPr id="7" name="Rectangle 6"/>
          <p:cNvSpPr/>
          <p:nvPr/>
        </p:nvSpPr>
        <p:spPr>
          <a:xfrm>
            <a:off x="62931" y="1280445"/>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62931" y="1178754"/>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62931" y="27964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hf sldNum="0"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9/22/2009</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3504B6-E148-4023-A378-3BF21D1DB52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9144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9/22/2009</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3504B6-E148-4023-A378-3BF21D1DB52E}"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r>
              <a:rPr lang="en-US"/>
              <a:t>9/22/2009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3504B6-E148-4023-A378-3BF21D1DB52E}" type="slidenum">
              <a:rPr lang="en-US" smtClean="0"/>
              <a:pPr/>
              <a:t>‹#›</a:t>
            </a:fld>
            <a:endParaRPr lang="en-US"/>
          </a:p>
        </p:txBody>
      </p:sp>
      <p:sp>
        <p:nvSpPr>
          <p:cNvPr id="8" name="Content Placeholder 7"/>
          <p:cNvSpPr>
            <a:spLocks noGrp="1"/>
          </p:cNvSpPr>
          <p:nvPr>
            <p:ph sz="quarter" idx="1"/>
          </p:nvPr>
        </p:nvSpPr>
        <p:spPr>
          <a:xfrm>
            <a:off x="914400" y="1447800"/>
            <a:ext cx="7772400" cy="4572000"/>
          </a:xfrm>
        </p:spPr>
        <p:txBody>
          <a:bodyPr vert="horz"/>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22313" y="952500"/>
            <a:ext cx="7772400" cy="1362075"/>
          </a:xfrm>
        </p:spPr>
        <p:txBody>
          <a:bodyPr anchor="b" anchorCtr="0"/>
          <a:lstStyle>
            <a:lvl1pPr algn="l">
              <a:buNone/>
              <a:defRPr sz="4000" b="0" cap="none"/>
            </a:lvl1pPr>
          </a:lstStyle>
          <a:p>
            <a:r>
              <a:rPr kumimoji="0" lang="en-US"/>
              <a:t>Click to edit Master title style</a:t>
            </a:r>
          </a:p>
        </p:txBody>
      </p:sp>
      <p:sp>
        <p:nvSpPr>
          <p:cNvPr id="3" name="Text Placeholder 2"/>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r>
              <a:rPr lang="en-US"/>
              <a:t>9/22/2009</a:t>
            </a:r>
          </a:p>
        </p:txBody>
      </p:sp>
      <p:sp>
        <p:nvSpPr>
          <p:cNvPr id="5" name="Footer Placeholder 4"/>
          <p:cNvSpPr>
            <a:spLocks noGrp="1"/>
          </p:cNvSpPr>
          <p:nvPr>
            <p:ph type="ftr" sz="quarter" idx="11"/>
          </p:nvPr>
        </p:nvSpPr>
        <p:spPr>
          <a:xfrm>
            <a:off x="800100" y="6172200"/>
            <a:ext cx="4000500" cy="457200"/>
          </a:xfrm>
        </p:spPr>
        <p:txBody>
          <a:bodyPr/>
          <a:lstStyle/>
          <a:p>
            <a:endParaRPr lang="en-US"/>
          </a:p>
        </p:txBody>
      </p:sp>
      <p:sp>
        <p:nvSpPr>
          <p:cNvPr id="7" name="Rectangle 6"/>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46304" y="6208776"/>
            <a:ext cx="457200" cy="457200"/>
          </a:xfrm>
        </p:spPr>
        <p:txBody>
          <a:bodyPr/>
          <a:lstStyle/>
          <a:p>
            <a:fld id="{E73504B6-E148-4023-A378-3BF21D1DB52E}"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r>
              <a:rPr lang="en-US"/>
              <a:t>9/22/2009</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3504B6-E148-4023-A378-3BF21D1DB52E}" type="slidenum">
              <a:rPr lang="en-US" smtClean="0"/>
              <a:pPr/>
              <a:t>‹#›</a:t>
            </a:fld>
            <a:endParaRPr lang="en-US"/>
          </a:p>
        </p:txBody>
      </p:sp>
      <p:sp>
        <p:nvSpPr>
          <p:cNvPr id="9" name="Content Placeholder 8"/>
          <p:cNvSpPr>
            <a:spLocks noGrp="1"/>
          </p:cNvSpPr>
          <p:nvPr>
            <p:ph sz="quarter" idx="1"/>
          </p:nvPr>
        </p:nvSpPr>
        <p:spPr>
          <a:xfrm>
            <a:off x="91440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93395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nchor="b" anchorCtr="0"/>
          <a:lstStyle>
            <a:lvl1pPr>
              <a:defRPr/>
            </a:lvl1pPr>
          </a:lstStyle>
          <a:p>
            <a:r>
              <a:rPr kumimoji="0" lang="en-US"/>
              <a:t>Click to edit Master title style</a:t>
            </a:r>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r>
              <a:rPr lang="en-US"/>
              <a:t>9/22/2009</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3504B6-E148-4023-A378-3BF21D1DB52E}" type="slidenum">
              <a:rPr lang="en-US" smtClean="0"/>
              <a:pPr/>
              <a:t>‹#›</a:t>
            </a:fld>
            <a:endParaRPr lang="en-US"/>
          </a:p>
        </p:txBody>
      </p:sp>
      <p:sp>
        <p:nvSpPr>
          <p:cNvPr id="11" name="Content Placeholder 10"/>
          <p:cNvSpPr>
            <a:spLocks noGrp="1"/>
          </p:cNvSpPr>
          <p:nvPr>
            <p:ph sz="half" idx="2"/>
          </p:nvPr>
        </p:nvSpPr>
        <p:spPr>
          <a:xfrm>
            <a:off x="9144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4"/>
          </p:nvPr>
        </p:nvSpPr>
        <p:spPr>
          <a:xfrm>
            <a:off x="49530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r>
              <a:rPr lang="en-US"/>
              <a:t>9/22/2009</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3504B6-E148-4023-A378-3BF21D1DB52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96000" y="6248400"/>
            <a:ext cx="2476500" cy="476250"/>
          </a:xfrm>
        </p:spPr>
        <p:txBody>
          <a:bodyPr/>
          <a:lstStyle>
            <a:lvl1pPr>
              <a:defRPr>
                <a:solidFill>
                  <a:srgbClr val="00B0F0"/>
                </a:solidFill>
              </a:defRPr>
            </a:lvl1pPr>
          </a:lstStyle>
          <a:p>
            <a:fld id="{C3ACFB46-F1EB-4D35-BB88-9FA9E5E2DC99}" type="datetime1">
              <a:rPr lang="en-US" smtClean="0"/>
              <a:pPr/>
              <a:t>7/10/2022</a:t>
            </a:fld>
            <a:endParaRPr lang="en-US" dirty="0"/>
          </a:p>
        </p:txBody>
      </p:sp>
      <p:sp>
        <p:nvSpPr>
          <p:cNvPr id="3" name="Footer Placeholder 2"/>
          <p:cNvSpPr>
            <a:spLocks noGrp="1"/>
          </p:cNvSpPr>
          <p:nvPr>
            <p:ph type="ftr" sz="quarter" idx="11"/>
          </p:nvPr>
        </p:nvSpPr>
        <p:spPr>
          <a:xfrm>
            <a:off x="1219200" y="6248400"/>
            <a:ext cx="3962400" cy="457200"/>
          </a:xfrm>
        </p:spPr>
        <p:txBody>
          <a:bodyPr/>
          <a:lstStyle>
            <a:lvl1pPr>
              <a:defRPr>
                <a:solidFill>
                  <a:srgbClr val="00B0F0"/>
                </a:solidFill>
              </a:defRPr>
            </a:lvl1pPr>
          </a:lstStyle>
          <a:p>
            <a:r>
              <a:rPr lang="en-US">
                <a:latin typeface="Times New Roman" pitchFamily="18" charset="0"/>
                <a:cs typeface="Times New Roman" pitchFamily="18" charset="0"/>
              </a:rPr>
              <a:t>Channel Estimation of OFDM Systems for  DAB</a:t>
            </a:r>
            <a:endParaRPr lang="en-US" dirty="0"/>
          </a:p>
        </p:txBody>
      </p:sp>
      <p:sp>
        <p:nvSpPr>
          <p:cNvPr id="4" name="Slide Number Placeholder 3"/>
          <p:cNvSpPr>
            <a:spLocks noGrp="1"/>
          </p:cNvSpPr>
          <p:nvPr>
            <p:ph type="sldNum" sz="quarter" idx="12"/>
          </p:nvPr>
        </p:nvSpPr>
        <p:spPr/>
        <p:txBody>
          <a:bodyPr/>
          <a:lstStyle>
            <a:lvl1pPr>
              <a:defRPr/>
            </a:lvl1pPr>
          </a:lstStyle>
          <a:p>
            <a:pPr marL="342900" indent="-342900"/>
            <a:r>
              <a:rPr lang="en-US" dirty="0"/>
              <a:t>1</a:t>
            </a:r>
          </a:p>
        </p:txBody>
      </p:sp>
      <p:sp>
        <p:nvSpPr>
          <p:cNvPr id="7" name="Rectangle 6"/>
          <p:cNvSpPr/>
          <p:nvPr userDrawn="1"/>
        </p:nvSpPr>
        <p:spPr>
          <a:xfrm rot="16200000">
            <a:off x="-1215578" y="2891980"/>
            <a:ext cx="2738938" cy="307777"/>
          </a:xfrm>
          <a:prstGeom prst="rect">
            <a:avLst/>
          </a:prstGeom>
          <a:noFill/>
        </p:spPr>
        <p:txBody>
          <a:bodyPr wrap="square" lIns="91440" tIns="45720" rIns="91440" bIns="45720">
            <a:spAutoFit/>
          </a:bodyPr>
          <a:lstStyle/>
          <a:p>
            <a:pPr algn="ctr"/>
            <a:r>
              <a:rPr lang="en-US" sz="1400" b="1" cap="none" spc="0" dirty="0">
                <a:ln w="10541" cmpd="sng">
                  <a:solidFill>
                    <a:schemeClr val="accent1">
                      <a:shade val="88000"/>
                      <a:satMod val="110000"/>
                    </a:schemeClr>
                  </a:solidFill>
                  <a:prstDash val="solid"/>
                </a:ln>
                <a:solidFill>
                  <a:srgbClr val="FF0000"/>
                </a:solidFill>
                <a:effectLst/>
                <a:latin typeface="Times New Roman" pitchFamily="18" charset="0"/>
                <a:cs typeface="Times New Roman" pitchFamily="18" charset="0"/>
              </a:rPr>
              <a:t>Major</a:t>
            </a:r>
            <a:r>
              <a:rPr lang="en-US" sz="1400" b="1" cap="none" spc="0" baseline="0" dirty="0">
                <a:ln w="10541" cmpd="sng">
                  <a:solidFill>
                    <a:schemeClr val="accent1">
                      <a:shade val="88000"/>
                      <a:satMod val="110000"/>
                    </a:schemeClr>
                  </a:solidFill>
                  <a:prstDash val="solid"/>
                </a:ln>
                <a:solidFill>
                  <a:srgbClr val="FF0000"/>
                </a:solidFill>
                <a:effectLst/>
                <a:latin typeface="Times New Roman" pitchFamily="18" charset="0"/>
                <a:cs typeface="Times New Roman" pitchFamily="18" charset="0"/>
              </a:rPr>
              <a:t> Project Presentation</a:t>
            </a:r>
            <a:endParaRPr lang="en-US" sz="1400" b="1" cap="none" spc="0" dirty="0">
              <a:ln w="10541" cmpd="sng">
                <a:solidFill>
                  <a:schemeClr val="accent1">
                    <a:shade val="88000"/>
                    <a:satMod val="110000"/>
                  </a:schemeClr>
                </a:solidFill>
                <a:prstDash val="solid"/>
              </a:ln>
              <a:solidFill>
                <a:srgbClr val="FF0000"/>
              </a:solidFill>
              <a:effectLst/>
            </a:endParaRPr>
          </a:p>
        </p:txBody>
      </p:sp>
      <p:sp>
        <p:nvSpPr>
          <p:cNvPr id="8" name="TextBox 7"/>
          <p:cNvSpPr txBox="1"/>
          <p:nvPr userDrawn="1"/>
        </p:nvSpPr>
        <p:spPr>
          <a:xfrm>
            <a:off x="990600" y="6324600"/>
            <a:ext cx="7848600" cy="369332"/>
          </a:xfrm>
          <a:prstGeom prst="rect">
            <a:avLst/>
          </a:prstGeom>
          <a:solidFill>
            <a:srgbClr val="004274"/>
          </a:solidFill>
          <a:ln>
            <a:noFill/>
          </a:ln>
        </p:spPr>
        <p:txBody>
          <a:bodyPr wrap="square" rtlCol="0">
            <a:spAutoFit/>
          </a:bodyPr>
          <a:lstStyle/>
          <a:p>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48600" y="152400"/>
            <a:ext cx="1143000" cy="838200"/>
          </a:xfrm>
          <a:prstGeom prst="rect">
            <a:avLst/>
          </a:prstGeom>
        </p:spPr>
      </p:pic>
    </p:spTree>
  </p:cSld>
  <p:clrMapOvr>
    <a:masterClrMapping/>
  </p:clrMapOvr>
  <p:hf sldNum="0"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14400" y="273050"/>
            <a:ext cx="7772400" cy="1143000"/>
          </a:xfrm>
        </p:spPr>
        <p:txBody>
          <a:bodyPr anchor="b" anchorCtr="0"/>
          <a:lstStyle>
            <a:lvl1pPr algn="l">
              <a:buNone/>
              <a:defRPr sz="4000" b="0"/>
            </a:lvl1pPr>
          </a:lstStyle>
          <a:p>
            <a:r>
              <a:rPr kumimoji="0" lang="en-US"/>
              <a:t>Click to edit Master title style</a:t>
            </a:r>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9/22/2009</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lvl1pPr>
          </a:lstStyle>
          <a:p>
            <a:r>
              <a:rPr lang="en-US" dirty="0"/>
              <a:t>2</a:t>
            </a:r>
          </a:p>
        </p:txBody>
      </p:sp>
      <p:sp>
        <p:nvSpPr>
          <p:cNvPr id="11" name="Content Placeholder 10"/>
          <p:cNvSpPr>
            <a:spLocks noGrp="1"/>
          </p:cNvSpPr>
          <p:nvPr>
            <p:ph sz="quarter" idx="1"/>
          </p:nvPr>
        </p:nvSpPr>
        <p:spPr>
          <a:xfrm>
            <a:off x="2971800" y="1600200"/>
            <a:ext cx="5715000" cy="44958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n-US"/>
              <a:t>Click to edit Master title style</a:t>
            </a:r>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9/22/2009</a:t>
            </a:r>
          </a:p>
        </p:txBody>
      </p:sp>
      <p:sp>
        <p:nvSpPr>
          <p:cNvPr id="6" name="Footer Placeholder 5"/>
          <p:cNvSpPr>
            <a:spLocks noGrp="1"/>
          </p:cNvSpPr>
          <p:nvPr>
            <p:ph type="ftr" sz="quarter" idx="11"/>
          </p:nvPr>
        </p:nvSpPr>
        <p:spPr>
          <a:xfrm>
            <a:off x="914400" y="6172200"/>
            <a:ext cx="3886200" cy="457200"/>
          </a:xfrm>
        </p:spPr>
        <p:txBody>
          <a:bodyPr/>
          <a:lstStyle/>
          <a:p>
            <a:endParaRPr lang="en-US"/>
          </a:p>
        </p:txBody>
      </p:sp>
      <p:sp>
        <p:nvSpPr>
          <p:cNvPr id="7" name="Slide Number Placeholder 6"/>
          <p:cNvSpPr>
            <a:spLocks noGrp="1"/>
          </p:cNvSpPr>
          <p:nvPr>
            <p:ph type="sldNum" sz="quarter" idx="12"/>
          </p:nvPr>
        </p:nvSpPr>
        <p:spPr>
          <a:xfrm>
            <a:off x="146304" y="6208776"/>
            <a:ext cx="457200" cy="457200"/>
          </a:xfrm>
        </p:spPr>
        <p:txBody>
          <a:bodyPr/>
          <a:lstStyle/>
          <a:p>
            <a:fld id="{E73504B6-E148-4023-A378-3BF21D1DB52E}" type="slidenum">
              <a:rPr lang="en-US" smtClean="0"/>
              <a:pPr/>
              <a:t>‹#›</a:t>
            </a:fld>
            <a:endParaRPr lang="en-US"/>
          </a:p>
        </p:txBody>
      </p:sp>
      <p:sp>
        <p:nvSpPr>
          <p:cNvPr id="11" name="Rectangle 10"/>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914400" y="274638"/>
            <a:ext cx="7772400" cy="1143000"/>
          </a:xfrm>
          <a:prstGeom prst="rect">
            <a:avLst/>
          </a:prstGeom>
        </p:spPr>
        <p:txBody>
          <a:bodyPr bIns="91440" anchor="b" anchorCtr="0">
            <a:normAutofit/>
          </a:bodyPr>
          <a:lstStyle/>
          <a:p>
            <a:r>
              <a:rPr kumimoji="0" lang="en-US"/>
              <a:t>Click to edit Master title style</a:t>
            </a:r>
          </a:p>
        </p:txBody>
      </p:sp>
      <p:sp>
        <p:nvSpPr>
          <p:cNvPr id="13" name="Text Placeholder 12"/>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4" name="Date Placeholder 13"/>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r>
              <a:rPr lang="en-US"/>
              <a:t>9/22/2009</a:t>
            </a:r>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endParaRPr lang="en-US" dirty="0"/>
          </a:p>
        </p:txBody>
      </p:sp>
      <p:sp>
        <p:nvSpPr>
          <p:cNvPr id="23" name="Slide Number Placeholder 22"/>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E73504B6-E148-4023-A378-3BF21D1DB52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www.google.co.in/" TargetMode="External"/><Relationship Id="rId2" Type="http://schemas.openxmlformats.org/officeDocument/2006/relationships/hyperlink" Target="https://www.electronicshub.org/metal-detector-circuit/" TargetMode="External"/><Relationship Id="rId1" Type="http://schemas.openxmlformats.org/officeDocument/2006/relationships/slideLayout" Target="../slideLayouts/slideLayout7.xml"/><Relationship Id="rId4" Type="http://schemas.openxmlformats.org/officeDocument/2006/relationships/hyperlink" Target="https://www.youtube.com/watch?v=WMVfWru3bIA"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457200" y="277813"/>
            <a:ext cx="8229600" cy="636587"/>
          </a:xfrm>
          <a:prstGeom prst="rect">
            <a:avLst/>
          </a:prstGeom>
        </p:spPr>
        <p:txBody>
          <a:bodyPr/>
          <a:lstStyle/>
          <a:p>
            <a:pPr lvl="0">
              <a:spcBef>
                <a:spcPct val="0"/>
              </a:spcBef>
              <a:defRPr/>
            </a:pPr>
            <a:r>
              <a:rPr lang="en-US" altLang="en-US" sz="3600" b="1" dirty="0">
                <a:solidFill>
                  <a:srgbClr val="0070C0"/>
                </a:solidFill>
                <a:latin typeface="Times New Roman" panose="02020603050405020304" pitchFamily="18" charset="0"/>
                <a:cs typeface="Times New Roman" panose="02020603050405020304" pitchFamily="18" charset="0"/>
              </a:rPr>
              <a:t>INTRODUCTION</a:t>
            </a:r>
            <a:endParaRPr kumimoji="0" lang="en-US" sz="3600" b="0" i="0" u="none" strike="noStrike" kern="1200" cap="none" spc="0" normalizeH="0" baseline="0" noProof="0" dirty="0">
              <a:ln>
                <a:noFill/>
              </a:ln>
              <a:solidFill>
                <a:schemeClr val="tx2"/>
              </a:solidFill>
              <a:effectLst/>
              <a:uLnTx/>
              <a:uFillTx/>
              <a:latin typeface="Times New Roman" pitchFamily="18" charset="0"/>
              <a:ea typeface="+mj-ea"/>
              <a:cs typeface="Times New Roman" pitchFamily="18" charset="0"/>
            </a:endParaRPr>
          </a:p>
        </p:txBody>
      </p:sp>
      <p:sp>
        <p:nvSpPr>
          <p:cNvPr id="7" name="Slide Number Placeholder 3"/>
          <p:cNvSpPr>
            <a:spLocks noGrp="1"/>
          </p:cNvSpPr>
          <p:nvPr>
            <p:ph type="sldNum" sz="quarter" idx="12"/>
          </p:nvPr>
        </p:nvSpPr>
        <p:spPr>
          <a:xfrm>
            <a:off x="146304" y="6324600"/>
            <a:ext cx="457200" cy="342900"/>
          </a:xfrm>
        </p:spPr>
        <p:txBody>
          <a:bodyPr/>
          <a:lstStyle>
            <a:lvl1pPr>
              <a:defRPr/>
            </a:lvl1pPr>
          </a:lstStyle>
          <a:p>
            <a:pPr marL="342900" indent="-342900"/>
            <a:r>
              <a:rPr lang="en-US" dirty="0"/>
              <a:t>3</a:t>
            </a:r>
          </a:p>
        </p:txBody>
      </p:sp>
      <p:sp>
        <p:nvSpPr>
          <p:cNvPr id="8" name="Content Placeholder 5"/>
          <p:cNvSpPr txBox="1">
            <a:spLocks/>
          </p:cNvSpPr>
          <p:nvPr/>
        </p:nvSpPr>
        <p:spPr>
          <a:xfrm>
            <a:off x="228600" y="838200"/>
            <a:ext cx="8686800" cy="2514600"/>
          </a:xfrm>
          <a:prstGeom prst="rect">
            <a:avLst/>
          </a:prstGeom>
        </p:spPr>
        <p:txBody>
          <a:bodyPr/>
          <a:lst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r>
              <a:rPr lang="en-US" sz="2000" dirty="0">
                <a:ea typeface="+mn-lt"/>
                <a:cs typeface="+mn-lt"/>
              </a:rPr>
              <a:t>Metal detector is a very common device that is used for checking persons, luggage or bags in shopping malls, hotels, cinema halls, etc. to ensure that person is not carrying any metals or illegal things like guns, bombs etc. Metal Detectors detect the presence of metals.</a:t>
            </a:r>
          </a:p>
          <a:p>
            <a:r>
              <a:rPr lang="en-US" sz="2000" dirty="0">
                <a:ea typeface="+mn-lt"/>
                <a:cs typeface="+mn-lt"/>
              </a:rPr>
              <a:t>There are different types of metal detectors like hand held metal detectors, walk through metal detectors and ground search metal detectors. </a:t>
            </a:r>
          </a:p>
          <a:p>
            <a:pPr marL="627063" lvl="1" indent="-227013" algn="just">
              <a:buNone/>
            </a:pPr>
            <a:endParaRPr lang="en-US" sz="2000" dirty="0">
              <a:solidFill>
                <a:srgbClr val="FF0000"/>
              </a:solidFill>
              <a:latin typeface="Times New Roman" pitchFamily="18" charset="0"/>
              <a:cs typeface="Times New Roman" pitchFamily="18" charset="0"/>
            </a:endParaRPr>
          </a:p>
          <a:p>
            <a:pPr algn="just">
              <a:buFont typeface="Arial" panose="020B0604020202020204" pitchFamily="34" charset="0"/>
              <a:buNone/>
            </a:pPr>
            <a:endParaRPr lang="en-US" altLang="en-US" sz="1500" dirty="0">
              <a:latin typeface="Times New Roman" pitchFamily="18" charset="0"/>
              <a:cs typeface="Times New Roman" pitchFamily="18" charset="0"/>
            </a:endParaRPr>
          </a:p>
        </p:txBody>
      </p:sp>
      <p:sp>
        <p:nvSpPr>
          <p:cNvPr id="9" name="Content Placeholder 5"/>
          <p:cNvSpPr txBox="1">
            <a:spLocks/>
          </p:cNvSpPr>
          <p:nvPr/>
        </p:nvSpPr>
        <p:spPr>
          <a:xfrm>
            <a:off x="365379" y="4343400"/>
            <a:ext cx="8763000" cy="1676400"/>
          </a:xfrm>
          <a:prstGeom prst="rect">
            <a:avLst/>
          </a:prstGeom>
        </p:spPr>
        <p:txBody>
          <a:bodyPr/>
          <a:lst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225425" indent="0" algn="just">
              <a:buNone/>
            </a:pPr>
            <a:r>
              <a:rPr lang="en-US" sz="2000" dirty="0">
                <a:latin typeface="Times New Roman" pitchFamily="18" charset="0"/>
                <a:cs typeface="Times New Roman" pitchFamily="18" charset="0"/>
              </a:rPr>
              <a:t> </a:t>
            </a:r>
            <a:r>
              <a:rPr lang="en-US" sz="2000" dirty="0">
                <a:solidFill>
                  <a:srgbClr val="FF0000"/>
                </a:solidFill>
                <a:latin typeface="Times New Roman" pitchFamily="18" charset="0"/>
                <a:cs typeface="Times New Roman" pitchFamily="18" charset="0"/>
              </a:rPr>
              <a:t>The main objectives of the proposed work are:</a:t>
            </a:r>
          </a:p>
          <a:p>
            <a:pPr marL="630238" lvl="0" indent="-404813" algn="just"/>
            <a:r>
              <a:rPr lang="en-US" sz="2000" dirty="0">
                <a:solidFill>
                  <a:srgbClr val="FF0000"/>
                </a:solidFill>
                <a:latin typeface="Times New Roman" pitchFamily="18" charset="0"/>
                <a:cs typeface="Times New Roman" pitchFamily="18" charset="0"/>
              </a:rPr>
              <a:t>To implement transistor based project.  </a:t>
            </a:r>
          </a:p>
          <a:p>
            <a:pPr marL="630238" lvl="0" indent="-404813" algn="just"/>
            <a:r>
              <a:rPr lang="en-US" sz="2000" dirty="0">
                <a:solidFill>
                  <a:srgbClr val="FF0000"/>
                </a:solidFill>
                <a:latin typeface="Times New Roman" pitchFamily="18" charset="0"/>
                <a:cs typeface="Times New Roman" pitchFamily="18" charset="0"/>
              </a:rPr>
              <a:t>To design a system so </a:t>
            </a:r>
            <a:r>
              <a:rPr lang="en-US" sz="2000" dirty="0">
                <a:solidFill>
                  <a:srgbClr val="FF0000"/>
                </a:solidFill>
                <a:effectLst/>
                <a:latin typeface="Times New Roman" panose="02020603050405020304" pitchFamily="18" charset="0"/>
                <a:ea typeface="Calibri" panose="020F0502020204030204" pitchFamily="34" charset="0"/>
              </a:rPr>
              <a:t>that it can detect metals and metallic parts.</a:t>
            </a:r>
          </a:p>
          <a:p>
            <a:pPr marL="225425" lvl="0" indent="0" algn="just">
              <a:buNone/>
            </a:pPr>
            <a:endParaRPr lang="en-US" sz="2000" dirty="0">
              <a:solidFill>
                <a:srgbClr val="FF0000"/>
              </a:solidFill>
              <a:latin typeface="Times New Roman" pitchFamily="18" charset="0"/>
              <a:cs typeface="Times New Roman" pitchFamily="18" charset="0"/>
            </a:endParaRPr>
          </a:p>
        </p:txBody>
      </p:sp>
      <p:sp>
        <p:nvSpPr>
          <p:cNvPr id="10" name="Rectangle 2"/>
          <p:cNvSpPr txBox="1">
            <a:spLocks noChangeArrowheads="1"/>
          </p:cNvSpPr>
          <p:nvPr/>
        </p:nvSpPr>
        <p:spPr>
          <a:xfrm>
            <a:off x="457200" y="3554413"/>
            <a:ext cx="4495800" cy="636587"/>
          </a:xfrm>
          <a:prstGeom prst="rect">
            <a:avLst/>
          </a:prstGeom>
        </p:spPr>
        <p:txBody>
          <a:bodyPr/>
          <a:lstStyle/>
          <a:p>
            <a:pPr lvl="0">
              <a:spcBef>
                <a:spcPct val="0"/>
              </a:spcBef>
              <a:defRPr/>
            </a:pPr>
            <a:r>
              <a:rPr lang="en-US" altLang="en-US" sz="3600" b="1" dirty="0">
                <a:solidFill>
                  <a:srgbClr val="0070C0"/>
                </a:solidFill>
                <a:latin typeface="Arial" panose="020B0604020202020204" pitchFamily="34" charset="0"/>
                <a:cs typeface="Arial" panose="020B0604020202020204" pitchFamily="34" charset="0"/>
              </a:rPr>
              <a:t>OBJECTIVES</a:t>
            </a:r>
            <a:endParaRPr kumimoji="0" lang="en-US" sz="3600" b="0" i="0" u="none" strike="noStrike" kern="1200" cap="none" spc="0" normalizeH="0" baseline="0" noProof="0" dirty="0">
              <a:ln>
                <a:noFill/>
              </a:ln>
              <a:solidFill>
                <a:schemeClr val="tx2"/>
              </a:solidFill>
              <a:effectLst/>
              <a:uLnTx/>
              <a:uFillTx/>
              <a:latin typeface="Times New Roman" pitchFamily="18" charset="0"/>
              <a:ea typeface="+mj-ea"/>
              <a:cs typeface="Times New Roman" pitchFamily="18" charset="0"/>
            </a:endParaRPr>
          </a:p>
        </p:txBody>
      </p:sp>
    </p:spTree>
    <p:extLst>
      <p:ext uri="{BB962C8B-B14F-4D97-AF65-F5344CB8AC3E}">
        <p14:creationId xmlns:p14="http://schemas.microsoft.com/office/powerpoint/2010/main" val="1017790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28600" y="277813"/>
            <a:ext cx="8229600" cy="636587"/>
          </a:xfrm>
          <a:prstGeom prst="rect">
            <a:avLst/>
          </a:prstGeom>
        </p:spPr>
        <p:txBody>
          <a:bodyPr/>
          <a:lstStyle/>
          <a:p>
            <a:pPr lvl="0">
              <a:spcBef>
                <a:spcPct val="0"/>
              </a:spcBef>
              <a:defRPr/>
            </a:pPr>
            <a:r>
              <a:rPr lang="en-US" altLang="en-US" sz="2800" b="1" dirty="0">
                <a:solidFill>
                  <a:srgbClr val="0070C0"/>
                </a:solidFill>
                <a:latin typeface="Times New Roman" panose="02020603050405020304" pitchFamily="18" charset="0"/>
                <a:cs typeface="Times New Roman" panose="02020603050405020304" pitchFamily="18" charset="0"/>
              </a:rPr>
              <a:t> METHODOLOGY</a:t>
            </a:r>
            <a:endParaRPr kumimoji="0" lang="en-US" sz="2800" b="0" i="0" u="none" strike="noStrike" kern="1200" cap="none" spc="0" normalizeH="0" baseline="0" noProof="0" dirty="0">
              <a:ln>
                <a:noFill/>
              </a:ln>
              <a:solidFill>
                <a:schemeClr val="tx2"/>
              </a:solidFill>
              <a:effectLst/>
              <a:uLnTx/>
              <a:uFillTx/>
              <a:latin typeface="Times New Roman" pitchFamily="18" charset="0"/>
              <a:ea typeface="+mj-ea"/>
              <a:cs typeface="Times New Roman" pitchFamily="18" charset="0"/>
            </a:endParaRPr>
          </a:p>
        </p:txBody>
      </p:sp>
      <p:sp>
        <p:nvSpPr>
          <p:cNvPr id="7" name="Slide Number Placeholder 3"/>
          <p:cNvSpPr>
            <a:spLocks noGrp="1"/>
          </p:cNvSpPr>
          <p:nvPr>
            <p:ph type="sldNum" sz="quarter" idx="12"/>
          </p:nvPr>
        </p:nvSpPr>
        <p:spPr>
          <a:xfrm>
            <a:off x="146304" y="6324600"/>
            <a:ext cx="457200" cy="342900"/>
          </a:xfrm>
        </p:spPr>
        <p:txBody>
          <a:bodyPr/>
          <a:lstStyle>
            <a:lvl1pPr>
              <a:defRPr/>
            </a:lvl1pPr>
          </a:lstStyle>
          <a:p>
            <a:pPr marL="342900" indent="-342900"/>
            <a:r>
              <a:rPr lang="en-US" dirty="0"/>
              <a:t>5</a:t>
            </a:r>
          </a:p>
        </p:txBody>
      </p:sp>
      <p:grpSp>
        <p:nvGrpSpPr>
          <p:cNvPr id="31" name="Group 68">
            <a:extLst>
              <a:ext uri="{FF2B5EF4-FFF2-40B4-BE49-F238E27FC236}">
                <a16:creationId xmlns:a16="http://schemas.microsoft.com/office/drawing/2014/main" id="{C525E5E9-5BC5-4D59-A1EA-ADC8E15CFF86}"/>
              </a:ext>
            </a:extLst>
          </p:cNvPr>
          <p:cNvGrpSpPr>
            <a:grpSpLocks/>
          </p:cNvGrpSpPr>
          <p:nvPr/>
        </p:nvGrpSpPr>
        <p:grpSpPr bwMode="auto">
          <a:xfrm>
            <a:off x="566631" y="1066800"/>
            <a:ext cx="8010737" cy="4894745"/>
            <a:chOff x="838200" y="1066800"/>
            <a:chExt cx="8010737" cy="4894745"/>
          </a:xfrm>
        </p:grpSpPr>
        <p:sp>
          <p:nvSpPr>
            <p:cNvPr id="32" name="Rectangle 31">
              <a:extLst>
                <a:ext uri="{FF2B5EF4-FFF2-40B4-BE49-F238E27FC236}">
                  <a16:creationId xmlns:a16="http://schemas.microsoft.com/office/drawing/2014/main" id="{85AEBE01-55F4-4412-B2A0-90175382E119}"/>
                </a:ext>
              </a:extLst>
            </p:cNvPr>
            <p:cNvSpPr/>
            <p:nvPr/>
          </p:nvSpPr>
          <p:spPr bwMode="auto">
            <a:xfrm>
              <a:off x="838200" y="1066800"/>
              <a:ext cx="1733550" cy="527050"/>
            </a:xfrm>
            <a:prstGeom prst="rect">
              <a:avLst/>
            </a:prstGeom>
            <a:solidFill>
              <a:srgbClr val="EBD8CD"/>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solidFill>
                    <a:schemeClr val="tx1"/>
                  </a:solidFill>
                </a:rPr>
                <a:t>Start</a:t>
              </a:r>
            </a:p>
          </p:txBody>
        </p:sp>
        <p:sp>
          <p:nvSpPr>
            <p:cNvPr id="33" name="Rounded Rectangle 10">
              <a:extLst>
                <a:ext uri="{FF2B5EF4-FFF2-40B4-BE49-F238E27FC236}">
                  <a16:creationId xmlns:a16="http://schemas.microsoft.com/office/drawing/2014/main" id="{EB8E4391-87D3-45C9-BC85-F886AAC9FD7D}"/>
                </a:ext>
              </a:extLst>
            </p:cNvPr>
            <p:cNvSpPr/>
            <p:nvPr/>
          </p:nvSpPr>
          <p:spPr bwMode="auto">
            <a:xfrm>
              <a:off x="2895600" y="1066800"/>
              <a:ext cx="2281238" cy="527050"/>
            </a:xfrm>
            <a:prstGeom prst="roundRect">
              <a:avLst/>
            </a:prstGeom>
            <a:solidFill>
              <a:srgbClr val="EBD8CD"/>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solidFill>
                    <a:schemeClr val="tx1"/>
                  </a:solidFill>
                </a:rPr>
                <a:t>Selection of components</a:t>
              </a:r>
            </a:p>
          </p:txBody>
        </p:sp>
        <p:sp>
          <p:nvSpPr>
            <p:cNvPr id="34" name="Rounded Rectangle 11">
              <a:extLst>
                <a:ext uri="{FF2B5EF4-FFF2-40B4-BE49-F238E27FC236}">
                  <a16:creationId xmlns:a16="http://schemas.microsoft.com/office/drawing/2014/main" id="{EEB687C8-F129-42E2-B15D-8F5860FC459E}"/>
                </a:ext>
              </a:extLst>
            </p:cNvPr>
            <p:cNvSpPr/>
            <p:nvPr/>
          </p:nvSpPr>
          <p:spPr bwMode="auto">
            <a:xfrm>
              <a:off x="5638800" y="1066800"/>
              <a:ext cx="2743200" cy="528638"/>
            </a:xfrm>
            <a:prstGeom prst="roundRect">
              <a:avLst/>
            </a:prstGeom>
            <a:solidFill>
              <a:srgbClr val="EBD8CD"/>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solidFill>
                    <a:schemeClr val="tx1"/>
                  </a:solidFill>
                </a:rPr>
                <a:t>Propose circuit diagram</a:t>
              </a:r>
            </a:p>
          </p:txBody>
        </p:sp>
        <p:sp>
          <p:nvSpPr>
            <p:cNvPr id="35" name="Rounded Rectangle 12">
              <a:extLst>
                <a:ext uri="{FF2B5EF4-FFF2-40B4-BE49-F238E27FC236}">
                  <a16:creationId xmlns:a16="http://schemas.microsoft.com/office/drawing/2014/main" id="{AF1E9D4B-E384-4F3F-AD27-81CC5C0C1787}"/>
                </a:ext>
              </a:extLst>
            </p:cNvPr>
            <p:cNvSpPr/>
            <p:nvPr/>
          </p:nvSpPr>
          <p:spPr bwMode="auto">
            <a:xfrm>
              <a:off x="5579165" y="2036366"/>
              <a:ext cx="2978426" cy="591136"/>
            </a:xfrm>
            <a:prstGeom prst="roundRect">
              <a:avLst/>
            </a:prstGeom>
            <a:solidFill>
              <a:srgbClr val="EBD8CD"/>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solidFill>
                    <a:schemeClr val="tx1"/>
                  </a:solidFill>
                </a:rPr>
                <a:t>Apply different methods</a:t>
              </a:r>
            </a:p>
          </p:txBody>
        </p:sp>
        <p:sp>
          <p:nvSpPr>
            <p:cNvPr id="36" name="Rounded Rectangle 13">
              <a:extLst>
                <a:ext uri="{FF2B5EF4-FFF2-40B4-BE49-F238E27FC236}">
                  <a16:creationId xmlns:a16="http://schemas.microsoft.com/office/drawing/2014/main" id="{FE4FBE6B-990C-4CEA-9236-FF908F5928BA}"/>
                </a:ext>
              </a:extLst>
            </p:cNvPr>
            <p:cNvSpPr/>
            <p:nvPr/>
          </p:nvSpPr>
          <p:spPr bwMode="auto">
            <a:xfrm>
              <a:off x="5585791" y="3013263"/>
              <a:ext cx="2971800" cy="865272"/>
            </a:xfrm>
            <a:prstGeom prst="roundRect">
              <a:avLst/>
            </a:prstGeom>
            <a:solidFill>
              <a:srgbClr val="EBD8CD"/>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a:p>
              <a:pPr algn="ctr">
                <a:defRPr/>
              </a:pPr>
              <a:r>
                <a:rPr lang="en-US" dirty="0">
                  <a:solidFill>
                    <a:schemeClr val="tx1"/>
                  </a:solidFill>
                </a:rPr>
                <a:t>Finalize circuitry by using transistor.</a:t>
              </a:r>
            </a:p>
            <a:p>
              <a:pPr algn="ctr">
                <a:defRPr/>
              </a:pPr>
              <a:endParaRPr lang="en-US" dirty="0">
                <a:solidFill>
                  <a:schemeClr val="tx1"/>
                </a:solidFill>
              </a:endParaRPr>
            </a:p>
          </p:txBody>
        </p:sp>
        <p:sp>
          <p:nvSpPr>
            <p:cNvPr id="37" name="Rounded Rectangle 14">
              <a:extLst>
                <a:ext uri="{FF2B5EF4-FFF2-40B4-BE49-F238E27FC236}">
                  <a16:creationId xmlns:a16="http://schemas.microsoft.com/office/drawing/2014/main" id="{8FC2BC0C-A775-41F2-82AA-8B2117D2331F}"/>
                </a:ext>
              </a:extLst>
            </p:cNvPr>
            <p:cNvSpPr/>
            <p:nvPr/>
          </p:nvSpPr>
          <p:spPr bwMode="auto">
            <a:xfrm>
              <a:off x="5267537" y="4267688"/>
              <a:ext cx="3581400" cy="731699"/>
            </a:xfrm>
            <a:prstGeom prst="roundRect">
              <a:avLst/>
            </a:prstGeom>
            <a:solidFill>
              <a:srgbClr val="EBD8CD"/>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solidFill>
                    <a:schemeClr val="tx1"/>
                  </a:solidFill>
                </a:rPr>
                <a:t>PCB soldering and mounting for metal detector.</a:t>
              </a:r>
            </a:p>
          </p:txBody>
        </p:sp>
        <p:sp>
          <p:nvSpPr>
            <p:cNvPr id="38" name="Right Arrow 16">
              <a:extLst>
                <a:ext uri="{FF2B5EF4-FFF2-40B4-BE49-F238E27FC236}">
                  <a16:creationId xmlns:a16="http://schemas.microsoft.com/office/drawing/2014/main" id="{0E6C6B3C-6CD8-4FDA-89DE-EEF3D8CF54CF}"/>
                </a:ext>
              </a:extLst>
            </p:cNvPr>
            <p:cNvSpPr/>
            <p:nvPr/>
          </p:nvSpPr>
          <p:spPr>
            <a:xfrm>
              <a:off x="2590800" y="1295400"/>
              <a:ext cx="304800" cy="76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9" name="Right Arrow 17">
              <a:extLst>
                <a:ext uri="{FF2B5EF4-FFF2-40B4-BE49-F238E27FC236}">
                  <a16:creationId xmlns:a16="http://schemas.microsoft.com/office/drawing/2014/main" id="{8EAD760E-A8D4-45E4-AA69-F54404FEF28E}"/>
                </a:ext>
              </a:extLst>
            </p:cNvPr>
            <p:cNvSpPr/>
            <p:nvPr/>
          </p:nvSpPr>
          <p:spPr>
            <a:xfrm>
              <a:off x="5181600" y="1295400"/>
              <a:ext cx="457200" cy="76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1" name="Right Arrow 19">
              <a:extLst>
                <a:ext uri="{FF2B5EF4-FFF2-40B4-BE49-F238E27FC236}">
                  <a16:creationId xmlns:a16="http://schemas.microsoft.com/office/drawing/2014/main" id="{7106A9D6-316F-4F20-B600-63EFBC1FFC13}"/>
                </a:ext>
              </a:extLst>
            </p:cNvPr>
            <p:cNvSpPr/>
            <p:nvPr/>
          </p:nvSpPr>
          <p:spPr>
            <a:xfrm rot="5400000" flipV="1">
              <a:off x="6666568" y="1773038"/>
              <a:ext cx="450456" cy="7619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2" name="Right Arrow 20">
              <a:extLst>
                <a:ext uri="{FF2B5EF4-FFF2-40B4-BE49-F238E27FC236}">
                  <a16:creationId xmlns:a16="http://schemas.microsoft.com/office/drawing/2014/main" id="{7CFF1C16-7C96-49B9-9EFE-E0BA1FB75B84}"/>
                </a:ext>
              </a:extLst>
            </p:cNvPr>
            <p:cNvSpPr/>
            <p:nvPr/>
          </p:nvSpPr>
          <p:spPr>
            <a:xfrm rot="5400000">
              <a:off x="6706249" y="2780192"/>
              <a:ext cx="385793" cy="8229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3" name="Right Arrow 21">
              <a:extLst>
                <a:ext uri="{FF2B5EF4-FFF2-40B4-BE49-F238E27FC236}">
                  <a16:creationId xmlns:a16="http://schemas.microsoft.com/office/drawing/2014/main" id="{DA59C064-85A3-40E4-BB97-0F4BA974BC1F}"/>
                </a:ext>
              </a:extLst>
            </p:cNvPr>
            <p:cNvSpPr/>
            <p:nvPr/>
          </p:nvSpPr>
          <p:spPr>
            <a:xfrm rot="5400000" flipV="1">
              <a:off x="6690014" y="4026681"/>
              <a:ext cx="342605" cy="7619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4" name="Right Arrow 22">
              <a:extLst>
                <a:ext uri="{FF2B5EF4-FFF2-40B4-BE49-F238E27FC236}">
                  <a16:creationId xmlns:a16="http://schemas.microsoft.com/office/drawing/2014/main" id="{C03B18A3-DAB1-4B2B-A2F6-E61DDCE53F4E}"/>
                </a:ext>
              </a:extLst>
            </p:cNvPr>
            <p:cNvSpPr/>
            <p:nvPr/>
          </p:nvSpPr>
          <p:spPr>
            <a:xfrm rot="5400000">
              <a:off x="6718331" y="5092057"/>
              <a:ext cx="270729" cy="11065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5" name="Right Arrow 23">
              <a:extLst>
                <a:ext uri="{FF2B5EF4-FFF2-40B4-BE49-F238E27FC236}">
                  <a16:creationId xmlns:a16="http://schemas.microsoft.com/office/drawing/2014/main" id="{1E0E32D8-9952-45BF-872B-9A3A9D3465E0}"/>
                </a:ext>
              </a:extLst>
            </p:cNvPr>
            <p:cNvSpPr/>
            <p:nvPr/>
          </p:nvSpPr>
          <p:spPr>
            <a:xfrm rot="10800000" flipV="1">
              <a:off x="4595191" y="5617576"/>
              <a:ext cx="672345" cy="76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8" name="Rounded Rectangle 26">
              <a:extLst>
                <a:ext uri="{FF2B5EF4-FFF2-40B4-BE49-F238E27FC236}">
                  <a16:creationId xmlns:a16="http://schemas.microsoft.com/office/drawing/2014/main" id="{9F6785E7-CC7A-45AF-B925-0B0D5F4C4018}"/>
                </a:ext>
              </a:extLst>
            </p:cNvPr>
            <p:cNvSpPr/>
            <p:nvPr/>
          </p:nvSpPr>
          <p:spPr bwMode="auto">
            <a:xfrm>
              <a:off x="5305637" y="5330306"/>
              <a:ext cx="3505200" cy="631239"/>
            </a:xfrm>
            <a:prstGeom prst="roundRect">
              <a:avLst/>
            </a:prstGeom>
            <a:solidFill>
              <a:srgbClr val="EBD8CD"/>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solidFill>
                    <a:schemeClr val="tx1"/>
                  </a:solidFill>
                </a:rPr>
                <a:t>Troubleshoot if required</a:t>
              </a:r>
            </a:p>
          </p:txBody>
        </p:sp>
        <p:sp>
          <p:nvSpPr>
            <p:cNvPr id="49" name="Rounded Rectangle 27">
              <a:extLst>
                <a:ext uri="{FF2B5EF4-FFF2-40B4-BE49-F238E27FC236}">
                  <a16:creationId xmlns:a16="http://schemas.microsoft.com/office/drawing/2014/main" id="{341A33C6-39C9-4641-B26F-5B6BD5A2BDD3}"/>
                </a:ext>
              </a:extLst>
            </p:cNvPr>
            <p:cNvSpPr/>
            <p:nvPr/>
          </p:nvSpPr>
          <p:spPr bwMode="auto">
            <a:xfrm>
              <a:off x="990600" y="5417588"/>
              <a:ext cx="3505200" cy="527051"/>
            </a:xfrm>
            <a:prstGeom prst="roundRect">
              <a:avLst/>
            </a:prstGeom>
            <a:solidFill>
              <a:srgbClr val="EBD8CD"/>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solidFill>
                    <a:schemeClr val="tx1"/>
                  </a:solidFill>
                </a:rPr>
                <a:t>Final run and check </a:t>
              </a:r>
            </a:p>
          </p:txBody>
        </p:sp>
      </p:grpSp>
    </p:spTree>
    <p:extLst>
      <p:ext uri="{BB962C8B-B14F-4D97-AF65-F5344CB8AC3E}">
        <p14:creationId xmlns:p14="http://schemas.microsoft.com/office/powerpoint/2010/main" val="1879813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28600" y="277813"/>
            <a:ext cx="8229600" cy="636587"/>
          </a:xfrm>
          <a:prstGeom prst="rect">
            <a:avLst/>
          </a:prstGeom>
        </p:spPr>
        <p:txBody>
          <a:bodyPr/>
          <a:lstStyle/>
          <a:p>
            <a:pPr lvl="0">
              <a:spcBef>
                <a:spcPct val="0"/>
              </a:spcBef>
              <a:defRPr/>
            </a:pPr>
            <a:endParaRPr kumimoji="0" lang="en-US" sz="2800" b="0" i="0" u="none" strike="noStrike" kern="1200" cap="none" spc="0" normalizeH="0" baseline="0" noProof="0" dirty="0">
              <a:ln>
                <a:noFill/>
              </a:ln>
              <a:solidFill>
                <a:schemeClr val="tx2"/>
              </a:solidFill>
              <a:effectLst/>
              <a:uLnTx/>
              <a:uFillTx/>
              <a:latin typeface="Times New Roman" pitchFamily="18" charset="0"/>
              <a:ea typeface="+mj-ea"/>
              <a:cs typeface="Times New Roman" pitchFamily="18" charset="0"/>
            </a:endParaRPr>
          </a:p>
        </p:txBody>
      </p:sp>
      <p:sp>
        <p:nvSpPr>
          <p:cNvPr id="7" name="Slide Number Placeholder 3"/>
          <p:cNvSpPr>
            <a:spLocks noGrp="1"/>
          </p:cNvSpPr>
          <p:nvPr>
            <p:ph type="sldNum" sz="quarter" idx="12"/>
          </p:nvPr>
        </p:nvSpPr>
        <p:spPr>
          <a:xfrm>
            <a:off x="146304" y="6324600"/>
            <a:ext cx="457200" cy="342900"/>
          </a:xfrm>
        </p:spPr>
        <p:txBody>
          <a:bodyPr/>
          <a:lstStyle>
            <a:lvl1pPr>
              <a:defRPr/>
            </a:lvl1pPr>
          </a:lstStyle>
          <a:p>
            <a:pPr marL="342900" indent="-342900"/>
            <a:r>
              <a:rPr lang="en-US" dirty="0"/>
              <a:t>6</a:t>
            </a:r>
          </a:p>
        </p:txBody>
      </p:sp>
      <p:sp>
        <p:nvSpPr>
          <p:cNvPr id="32" name="Title 1"/>
          <p:cNvSpPr txBox="1">
            <a:spLocks/>
          </p:cNvSpPr>
          <p:nvPr/>
        </p:nvSpPr>
        <p:spPr>
          <a:xfrm>
            <a:off x="155575" y="228600"/>
            <a:ext cx="8836025" cy="609600"/>
          </a:xfrm>
          <a:prstGeom prst="rect">
            <a:avLst/>
          </a:prstGeom>
        </p:spPr>
        <p:txBody>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altLang="en-US" sz="3600" b="1" dirty="0">
                <a:solidFill>
                  <a:srgbClr val="0070C0"/>
                </a:solidFill>
                <a:latin typeface="Times New Roman" panose="02020603050405020304" pitchFamily="18" charset="0"/>
                <a:cs typeface="Times New Roman" panose="02020603050405020304" pitchFamily="18" charset="0"/>
              </a:rPr>
              <a:t>RESULTS </a:t>
            </a:r>
            <a:endParaRPr lang="en-US" altLang="en-US" b="1" dirty="0">
              <a:solidFill>
                <a:srgbClr val="0070C0"/>
              </a:solidFill>
              <a:latin typeface="Times New Roman" panose="02020603050405020304" pitchFamily="18" charset="0"/>
              <a:cs typeface="Times New Roman" panose="02020603050405020304" pitchFamily="18" charset="0"/>
            </a:endParaRPr>
          </a:p>
        </p:txBody>
      </p:sp>
      <p:sp>
        <p:nvSpPr>
          <p:cNvPr id="33" name="Content Placeholder 6"/>
          <p:cNvSpPr txBox="1">
            <a:spLocks/>
          </p:cNvSpPr>
          <p:nvPr/>
        </p:nvSpPr>
        <p:spPr>
          <a:xfrm>
            <a:off x="457200" y="1004888"/>
            <a:ext cx="8534400" cy="5319712"/>
          </a:xfrm>
          <a:prstGeom prst="rect">
            <a:avLst/>
          </a:prstGeom>
        </p:spPr>
        <p:txBody>
          <a:bodyPr/>
          <a:lst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lgn="just">
              <a:buNone/>
            </a:pPr>
            <a:r>
              <a:rPr lang="en-US" altLang="en-US" sz="2000" dirty="0"/>
              <a:t>This is how the final project looks like.</a:t>
            </a:r>
          </a:p>
          <a:p>
            <a:pPr marL="0" indent="0" algn="just">
              <a:buNone/>
            </a:pPr>
            <a:endParaRPr lang="en-US" altLang="en-US" sz="2000"/>
          </a:p>
          <a:p>
            <a:pPr marL="0" indent="0" algn="just">
              <a:buNone/>
            </a:pPr>
            <a:endParaRPr lang="en-US" altLang="en-US" sz="2000" dirty="0"/>
          </a:p>
          <a:p>
            <a:pPr marL="0" indent="0" algn="just">
              <a:buNone/>
            </a:pPr>
            <a:r>
              <a:rPr lang="en-US" altLang="en-US" sz="2000" dirty="0"/>
              <a:t> </a:t>
            </a:r>
          </a:p>
          <a:p>
            <a:pPr marL="0" indent="0" algn="just">
              <a:buNone/>
            </a:pPr>
            <a:endParaRPr lang="en-US" altLang="en-US" sz="2000" dirty="0"/>
          </a:p>
          <a:p>
            <a:pPr marL="0" indent="0" algn="just">
              <a:buNone/>
            </a:pPr>
            <a:endParaRPr lang="en-US" altLang="en-US" sz="2000" dirty="0"/>
          </a:p>
        </p:txBody>
      </p:sp>
      <p:pic>
        <p:nvPicPr>
          <p:cNvPr id="2" name="Picture 2">
            <a:extLst>
              <a:ext uri="{FF2B5EF4-FFF2-40B4-BE49-F238E27FC236}">
                <a16:creationId xmlns:a16="http://schemas.microsoft.com/office/drawing/2014/main" id="{7514236B-7237-6588-3A1B-C28197F3B8B4}"/>
              </a:ext>
            </a:extLst>
          </p:cNvPr>
          <p:cNvPicPr>
            <a:picLocks noChangeAspect="1"/>
          </p:cNvPicPr>
          <p:nvPr/>
        </p:nvPicPr>
        <p:blipFill>
          <a:blip r:embed="rId2"/>
          <a:stretch>
            <a:fillRect/>
          </a:stretch>
        </p:blipFill>
        <p:spPr>
          <a:xfrm>
            <a:off x="1721224" y="1531812"/>
            <a:ext cx="5989704" cy="4514753"/>
          </a:xfrm>
          <a:prstGeom prst="rect">
            <a:avLst/>
          </a:prstGeom>
        </p:spPr>
      </p:pic>
    </p:spTree>
    <p:extLst>
      <p:ext uri="{BB962C8B-B14F-4D97-AF65-F5344CB8AC3E}">
        <p14:creationId xmlns:p14="http://schemas.microsoft.com/office/powerpoint/2010/main" val="3922973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solidFill>
                  <a:schemeClr val="bg1"/>
                </a:solidFill>
              </a:rPr>
              <a:t>11-07-2022</a:t>
            </a:r>
          </a:p>
        </p:txBody>
      </p:sp>
      <p:sp>
        <p:nvSpPr>
          <p:cNvPr id="3" name="Footer Placeholder 2"/>
          <p:cNvSpPr>
            <a:spLocks noGrp="1"/>
          </p:cNvSpPr>
          <p:nvPr>
            <p:ph type="ftr" sz="quarter" idx="11"/>
          </p:nvPr>
        </p:nvSpPr>
        <p:spPr>
          <a:xfrm>
            <a:off x="1219200" y="6248400"/>
            <a:ext cx="4191000" cy="457200"/>
          </a:xfrm>
        </p:spPr>
        <p:txBody>
          <a:bodyPr/>
          <a:lstStyle/>
          <a:p>
            <a:endParaRPr lang="en-US" dirty="0">
              <a:solidFill>
                <a:schemeClr val="bg1"/>
              </a:solidFill>
            </a:endParaRPr>
          </a:p>
          <a:p>
            <a:r>
              <a:rPr lang="en-US" dirty="0">
                <a:solidFill>
                  <a:schemeClr val="bg1"/>
                </a:solidFill>
              </a:rPr>
              <a:t>Grp no- 8   METAL DETECTOR </a:t>
            </a:r>
          </a:p>
          <a:p>
            <a:endParaRPr lang="en-US" dirty="0">
              <a:solidFill>
                <a:schemeClr val="bg1"/>
              </a:solidFill>
            </a:endParaRPr>
          </a:p>
        </p:txBody>
      </p:sp>
      <p:sp>
        <p:nvSpPr>
          <p:cNvPr id="5" name="Rectangle 2"/>
          <p:cNvSpPr txBox="1">
            <a:spLocks noChangeArrowheads="1"/>
          </p:cNvSpPr>
          <p:nvPr/>
        </p:nvSpPr>
        <p:spPr>
          <a:xfrm>
            <a:off x="228600" y="277813"/>
            <a:ext cx="8229600" cy="636587"/>
          </a:xfrm>
          <a:prstGeom prst="rect">
            <a:avLst/>
          </a:prstGeom>
        </p:spPr>
        <p:txBody>
          <a:bodyPr/>
          <a:lstStyle/>
          <a:p>
            <a:pPr lvl="0">
              <a:spcBef>
                <a:spcPct val="0"/>
              </a:spcBef>
              <a:defRPr/>
            </a:pPr>
            <a:endParaRPr kumimoji="0" lang="en-US" sz="2800" b="0" i="0" u="none" strike="noStrike" kern="1200" cap="none" spc="0" normalizeH="0" baseline="0" noProof="0" dirty="0">
              <a:ln>
                <a:noFill/>
              </a:ln>
              <a:solidFill>
                <a:schemeClr val="tx2"/>
              </a:solidFill>
              <a:effectLst/>
              <a:uLnTx/>
              <a:uFillTx/>
              <a:latin typeface="Times New Roman" pitchFamily="18" charset="0"/>
              <a:ea typeface="+mj-ea"/>
              <a:cs typeface="Times New Roman" pitchFamily="18" charset="0"/>
            </a:endParaRPr>
          </a:p>
        </p:txBody>
      </p:sp>
      <p:sp>
        <p:nvSpPr>
          <p:cNvPr id="7" name="Slide Number Placeholder 3"/>
          <p:cNvSpPr>
            <a:spLocks noGrp="1"/>
          </p:cNvSpPr>
          <p:nvPr>
            <p:ph type="sldNum" sz="quarter" idx="12"/>
          </p:nvPr>
        </p:nvSpPr>
        <p:spPr>
          <a:xfrm>
            <a:off x="146304" y="6324600"/>
            <a:ext cx="457200" cy="342900"/>
          </a:xfrm>
        </p:spPr>
        <p:txBody>
          <a:bodyPr/>
          <a:lstStyle>
            <a:lvl1pPr>
              <a:defRPr/>
            </a:lvl1pPr>
          </a:lstStyle>
          <a:p>
            <a:pPr marL="342900" indent="-342900"/>
            <a:r>
              <a:rPr lang="en-US" dirty="0"/>
              <a:t>7</a:t>
            </a:r>
          </a:p>
        </p:txBody>
      </p:sp>
      <p:sp>
        <p:nvSpPr>
          <p:cNvPr id="32" name="Title 1"/>
          <p:cNvSpPr txBox="1">
            <a:spLocks/>
          </p:cNvSpPr>
          <p:nvPr/>
        </p:nvSpPr>
        <p:spPr>
          <a:xfrm>
            <a:off x="155575" y="305003"/>
            <a:ext cx="8836025" cy="609600"/>
          </a:xfrm>
          <a:prstGeom prst="rect">
            <a:avLst/>
          </a:prstGeom>
        </p:spPr>
        <p:txBody>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altLang="en-US" sz="3600" b="1" dirty="0">
                <a:solidFill>
                  <a:srgbClr val="0070C0"/>
                </a:solidFill>
                <a:latin typeface="Times New Roman" panose="02020603050405020304" pitchFamily="18" charset="0"/>
                <a:cs typeface="Times New Roman" panose="02020603050405020304" pitchFamily="18" charset="0"/>
              </a:rPr>
              <a:t>RESULT AND CONCLUSION </a:t>
            </a:r>
            <a:endParaRPr lang="en-US" altLang="en-US" b="1" dirty="0">
              <a:solidFill>
                <a:srgbClr val="0070C0"/>
              </a:solidFill>
              <a:latin typeface="Times New Roman" panose="02020603050405020304" pitchFamily="18" charset="0"/>
              <a:cs typeface="Times New Roman" panose="02020603050405020304" pitchFamily="18" charset="0"/>
            </a:endParaRPr>
          </a:p>
        </p:txBody>
      </p:sp>
      <p:sp>
        <p:nvSpPr>
          <p:cNvPr id="33" name="Content Placeholder 6"/>
          <p:cNvSpPr txBox="1">
            <a:spLocks/>
          </p:cNvSpPr>
          <p:nvPr/>
        </p:nvSpPr>
        <p:spPr>
          <a:xfrm>
            <a:off x="457200" y="1219200"/>
            <a:ext cx="8534400" cy="5105400"/>
          </a:xfrm>
          <a:prstGeom prst="rect">
            <a:avLst/>
          </a:prstGeom>
        </p:spPr>
        <p:txBody>
          <a:bodyPr/>
          <a:lst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algn="just"/>
            <a:endParaRPr lang="en-US" altLang="en-US" sz="1800" dirty="0"/>
          </a:p>
        </p:txBody>
      </p:sp>
      <p:sp>
        <p:nvSpPr>
          <p:cNvPr id="8" name="Content Placeholder 6">
            <a:extLst>
              <a:ext uri="{FF2B5EF4-FFF2-40B4-BE49-F238E27FC236}">
                <a16:creationId xmlns:a16="http://schemas.microsoft.com/office/drawing/2014/main" id="{98DC0830-7E21-4B7C-890D-671E87FEE973}"/>
              </a:ext>
            </a:extLst>
          </p:cNvPr>
          <p:cNvSpPr txBox="1">
            <a:spLocks/>
          </p:cNvSpPr>
          <p:nvPr/>
        </p:nvSpPr>
        <p:spPr>
          <a:xfrm>
            <a:off x="374904" y="1243362"/>
            <a:ext cx="8534400" cy="4776438"/>
          </a:xfrm>
          <a:prstGeom prst="rect">
            <a:avLst/>
          </a:prstGeom>
        </p:spPr>
        <p:txBody>
          <a:bodyPr lIns="91440" tIns="45720" rIns="91440" bIns="45720" anchor="t"/>
          <a:lst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algn="just"/>
            <a:r>
              <a:rPr lang="en-IN" sz="2000" dirty="0">
                <a:ea typeface="+mn-lt"/>
                <a:cs typeface="+mn-lt"/>
              </a:rPr>
              <a:t>The metal detector is a simple device that works on two principles -</a:t>
            </a:r>
          </a:p>
          <a:p>
            <a:pPr algn="just"/>
            <a:r>
              <a:rPr lang="en-IN" sz="2000" dirty="0">
                <a:ea typeface="+mn-lt"/>
                <a:cs typeface="+mn-lt"/>
              </a:rPr>
              <a:t>Faraday’s Law of Electromagnetic Induction – Whenever there is a change in the magnetic flux associated with a coil and emf is induced in the coil and vice versa. Because of this magnetic flux, current is flowing through the circuit.</a:t>
            </a:r>
            <a:endParaRPr lang="en-US" sz="2000" dirty="0">
              <a:ea typeface="+mn-lt"/>
              <a:cs typeface="+mn-lt"/>
            </a:endParaRPr>
          </a:p>
          <a:p>
            <a:pPr algn="just"/>
            <a:r>
              <a:rPr lang="en-IN" sz="2000" dirty="0">
                <a:ea typeface="+mn-lt"/>
                <a:cs typeface="+mn-lt"/>
              </a:rPr>
              <a:t>Lenz’s Law – The emf produced in a circuit opposes its cause.</a:t>
            </a:r>
            <a:endParaRPr lang="en-US" sz="2000" dirty="0">
              <a:ea typeface="+mn-lt"/>
              <a:cs typeface="+mn-lt"/>
            </a:endParaRPr>
          </a:p>
          <a:p>
            <a:pPr algn="just"/>
            <a:r>
              <a:rPr lang="en-IN" sz="2000" dirty="0">
                <a:ea typeface="+mn-lt"/>
                <a:cs typeface="+mn-lt"/>
              </a:rPr>
              <a:t>When a metal is brought near a current- carrying coil (which has a magnetic field established), the emf linked with the coil changed. This produces a current in the field in the opposite direction. Initially, the speaker was receiving a voltage of around 1.8V. When a metal comes in contact, the voltage increases to 2.5V and the buzzer makes a noise.</a:t>
            </a:r>
            <a:endParaRPr lang="en-US" sz="2000" dirty="0">
              <a:ea typeface="+mn-lt"/>
              <a:cs typeface="+mn-lt"/>
            </a:endParaRPr>
          </a:p>
          <a:p>
            <a:pPr algn="just"/>
            <a:r>
              <a:rPr lang="en-IN" sz="2000" dirty="0">
                <a:ea typeface="+mn-lt"/>
                <a:cs typeface="+mn-lt"/>
              </a:rPr>
              <a:t>Almost all of the metal detectors work the same.</a:t>
            </a:r>
            <a:endParaRPr lang="en-US" sz="2000" dirty="0">
              <a:ea typeface="+mn-lt"/>
              <a:cs typeface="+mn-lt"/>
            </a:endParaRPr>
          </a:p>
        </p:txBody>
      </p:sp>
    </p:spTree>
    <p:extLst>
      <p:ext uri="{BB962C8B-B14F-4D97-AF65-F5344CB8AC3E}">
        <p14:creationId xmlns:p14="http://schemas.microsoft.com/office/powerpoint/2010/main" val="3922973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solidFill>
                  <a:schemeClr val="bg1"/>
                </a:solidFill>
              </a:rPr>
              <a:t>11-07-2022</a:t>
            </a:r>
          </a:p>
        </p:txBody>
      </p:sp>
      <p:sp>
        <p:nvSpPr>
          <p:cNvPr id="6" name="TextBox 5"/>
          <p:cNvSpPr txBox="1"/>
          <p:nvPr/>
        </p:nvSpPr>
        <p:spPr>
          <a:xfrm>
            <a:off x="685800" y="228600"/>
            <a:ext cx="3082895" cy="646331"/>
          </a:xfrm>
          <a:prstGeom prst="rect">
            <a:avLst/>
          </a:prstGeom>
          <a:noFill/>
        </p:spPr>
        <p:txBody>
          <a:bodyPr wrap="none" rtlCol="0">
            <a:spAutoFit/>
          </a:bodyPr>
          <a:lstStyle/>
          <a:p>
            <a:r>
              <a:rPr lang="en-US" sz="3600" dirty="0">
                <a:solidFill>
                  <a:srgbClr val="0070C0"/>
                </a:solidFill>
                <a:latin typeface="Times New Roman" pitchFamily="18" charset="0"/>
                <a:cs typeface="Times New Roman" pitchFamily="18" charset="0"/>
              </a:rPr>
              <a:t>REFERENCES</a:t>
            </a:r>
          </a:p>
        </p:txBody>
      </p:sp>
      <p:sp>
        <p:nvSpPr>
          <p:cNvPr id="7" name="Footer Placeholder 2"/>
          <p:cNvSpPr>
            <a:spLocks noGrp="1"/>
          </p:cNvSpPr>
          <p:nvPr>
            <p:ph type="ftr" sz="quarter" idx="11"/>
          </p:nvPr>
        </p:nvSpPr>
        <p:spPr>
          <a:xfrm>
            <a:off x="1219200" y="6248400"/>
            <a:ext cx="4191000" cy="457200"/>
          </a:xfrm>
        </p:spPr>
        <p:txBody>
          <a:bodyPr/>
          <a:lstStyle/>
          <a:p>
            <a:r>
              <a:rPr lang="en-US" dirty="0">
                <a:solidFill>
                  <a:schemeClr val="bg1"/>
                </a:solidFill>
              </a:rPr>
              <a:t>Grp no- 8   METAL DETECTOR </a:t>
            </a:r>
          </a:p>
        </p:txBody>
      </p:sp>
      <p:sp>
        <p:nvSpPr>
          <p:cNvPr id="8" name="Slide Number Placeholder 3"/>
          <p:cNvSpPr>
            <a:spLocks noGrp="1"/>
          </p:cNvSpPr>
          <p:nvPr>
            <p:ph type="sldNum" sz="quarter" idx="12"/>
          </p:nvPr>
        </p:nvSpPr>
        <p:spPr>
          <a:xfrm>
            <a:off x="146304" y="6324600"/>
            <a:ext cx="457200" cy="342900"/>
          </a:xfrm>
        </p:spPr>
        <p:txBody>
          <a:bodyPr/>
          <a:lstStyle>
            <a:lvl1pPr>
              <a:defRPr/>
            </a:lvl1pPr>
          </a:lstStyle>
          <a:p>
            <a:pPr marL="342900" indent="-342900"/>
            <a:r>
              <a:rPr lang="en-US" dirty="0"/>
              <a:t>10</a:t>
            </a:r>
          </a:p>
        </p:txBody>
      </p:sp>
      <p:sp>
        <p:nvSpPr>
          <p:cNvPr id="9" name="Content Placeholder 6"/>
          <p:cNvSpPr txBox="1">
            <a:spLocks/>
          </p:cNvSpPr>
          <p:nvPr/>
        </p:nvSpPr>
        <p:spPr>
          <a:xfrm>
            <a:off x="152400" y="990600"/>
            <a:ext cx="8839200" cy="5334000"/>
          </a:xfrm>
          <a:prstGeom prst="rect">
            <a:avLst/>
          </a:prstGeom>
        </p:spPr>
        <p:txBody>
          <a:bodyPr/>
          <a:lst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algn="just">
              <a:buFont typeface="Arial" panose="020B0604020202020204" pitchFamily="34" charset="0"/>
              <a:buNone/>
            </a:pPr>
            <a:endParaRPr lang="en-US" altLang="en-US" sz="1600" dirty="0"/>
          </a:p>
        </p:txBody>
      </p:sp>
      <p:sp>
        <p:nvSpPr>
          <p:cNvPr id="10" name="Content Placeholder 6">
            <a:extLst>
              <a:ext uri="{FF2B5EF4-FFF2-40B4-BE49-F238E27FC236}">
                <a16:creationId xmlns:a16="http://schemas.microsoft.com/office/drawing/2014/main" id="{B1321B63-4955-4F45-9233-C820A8117C35}"/>
              </a:ext>
            </a:extLst>
          </p:cNvPr>
          <p:cNvSpPr txBox="1">
            <a:spLocks/>
          </p:cNvSpPr>
          <p:nvPr/>
        </p:nvSpPr>
        <p:spPr>
          <a:xfrm>
            <a:off x="298704" y="987863"/>
            <a:ext cx="8845296" cy="3203138"/>
          </a:xfrm>
          <a:prstGeom prst="rect">
            <a:avLst/>
          </a:prstGeom>
        </p:spPr>
        <p:txBody>
          <a:bodyPr/>
          <a:lst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r>
              <a:rPr lang="en-US" altLang="en-US" sz="1400" b="1" dirty="0">
                <a:solidFill>
                  <a:srgbClr val="FF0000"/>
                </a:solidFill>
              </a:rPr>
              <a:t>  </a:t>
            </a:r>
            <a:r>
              <a:rPr lang="en-US" sz="1400" dirty="0">
                <a:ea typeface="+mn-lt"/>
                <a:cs typeface="+mn-lt"/>
                <a:hlinkClick r:id="rId2"/>
              </a:rPr>
              <a:t>https://www.electronicshub.org/metal-detector-circuit/</a:t>
            </a:r>
            <a:endParaRPr lang="en-US" sz="1400" dirty="0"/>
          </a:p>
          <a:p>
            <a:r>
              <a:rPr lang="en-US" sz="1400" dirty="0">
                <a:ea typeface="+mn-lt"/>
                <a:cs typeface="+mn-lt"/>
                <a:hlinkClick r:id="rId3"/>
              </a:rPr>
              <a:t>https://www.google.co.in/</a:t>
            </a:r>
            <a:endParaRPr lang="en-US" sz="1400" dirty="0">
              <a:ea typeface="+mn-lt"/>
              <a:cs typeface="+mn-lt"/>
            </a:endParaRPr>
          </a:p>
          <a:p>
            <a:r>
              <a:rPr lang="en-US" sz="1400" dirty="0">
                <a:ea typeface="+mn-lt"/>
                <a:cs typeface="+mn-lt"/>
                <a:hlinkClick r:id="rId4"/>
              </a:rPr>
              <a:t>https://www.youtube.com/watch?v=WMVfWru3bIA</a:t>
            </a:r>
            <a:r>
              <a:rPr lang="en-US" sz="1400" dirty="0">
                <a:ea typeface="+mn-lt"/>
                <a:cs typeface="+mn-lt"/>
              </a:rPr>
              <a:t> </a:t>
            </a:r>
          </a:p>
          <a:p>
            <a:pPr algn="just">
              <a:buFont typeface="Arial" panose="020B0604020202020204" pitchFamily="34" charset="0"/>
              <a:buNone/>
            </a:pPr>
            <a:endParaRPr kumimoji="0" lang="en-US" altLang="en-US" sz="1600" b="0" i="0" u="none" strike="noStrike" kern="1200" cap="none" spc="0" normalizeH="0" baseline="0" noProof="0" dirty="0">
              <a:ln>
                <a:noFill/>
              </a:ln>
              <a:solidFill>
                <a:srgbClr val="FF0000"/>
              </a:solidFill>
              <a:effectLst/>
              <a:uLnTx/>
              <a:uFillTx/>
              <a:latin typeface="Perpetua"/>
              <a:ea typeface="+mn-ea"/>
              <a:cs typeface="+mn-cs"/>
            </a:endParaRPr>
          </a:p>
          <a:p>
            <a:pPr algn="just">
              <a:buFont typeface="Arial" panose="020B0604020202020204" pitchFamily="34" charset="0"/>
              <a:buNone/>
            </a:pPr>
            <a:r>
              <a:rPr lang="en-US" sz="1400" dirty="0">
                <a:solidFill>
                  <a:srgbClr val="FF0000"/>
                </a:solidFill>
              </a:rPr>
              <a:t>                                                      </a:t>
            </a:r>
            <a:r>
              <a:rPr lang="en-US" sz="1400" dirty="0">
                <a:solidFill>
                  <a:schemeClr val="bg1">
                    <a:lumMod val="95000"/>
                  </a:schemeClr>
                </a:solidFill>
                <a:latin typeface="Times New Roman" panose="02020603050405020304" pitchFamily="18" charset="0"/>
                <a:cs typeface="Times New Roman" panose="02020603050405020304" pitchFamily="18" charset="0"/>
              </a:rPr>
              <a:t>:</a:t>
            </a:r>
            <a:endParaRPr lang="en-US" sz="1400" dirty="0">
              <a:solidFill>
                <a:srgbClr val="FF0000"/>
              </a:solidFill>
            </a:endParaRPr>
          </a:p>
          <a:p>
            <a:pPr algn="just">
              <a:buFont typeface="Arial" panose="020B0604020202020204" pitchFamily="34" charset="0"/>
              <a:buNone/>
            </a:pPr>
            <a:endParaRPr lang="en-US" sz="1400" dirty="0">
              <a:solidFill>
                <a:srgbClr val="FF0000"/>
              </a:solidFill>
            </a:endParaRPr>
          </a:p>
          <a:p>
            <a:pPr algn="just">
              <a:buFont typeface="Arial" panose="020B0604020202020204" pitchFamily="34" charset="0"/>
              <a:buNone/>
            </a:pPr>
            <a:r>
              <a:rPr lang="fi-FI" sz="1400" dirty="0">
                <a:solidFill>
                  <a:srgbClr val="FF0000"/>
                </a:solidFill>
              </a:rPr>
              <a:t>                                                                                                                       </a:t>
            </a:r>
          </a:p>
          <a:p>
            <a:pPr algn="just">
              <a:buFont typeface="Arial" panose="020B0604020202020204" pitchFamily="34" charset="0"/>
              <a:buNone/>
            </a:pPr>
            <a:r>
              <a:rPr lang="en-US" sz="1400" dirty="0">
                <a:solidFill>
                  <a:srgbClr val="FF0000"/>
                </a:solidFill>
              </a:rPr>
              <a:t>                                                                  </a:t>
            </a:r>
          </a:p>
          <a:p>
            <a:pPr algn="just">
              <a:buFont typeface="Arial" panose="020B0604020202020204" pitchFamily="34" charset="0"/>
              <a:buNone/>
            </a:pPr>
            <a:endParaRPr lang="en-US" sz="1400" dirty="0">
              <a:solidFill>
                <a:srgbClr val="FF0000"/>
              </a:solidFill>
            </a:endParaRPr>
          </a:p>
          <a:p>
            <a:pPr algn="just">
              <a:buFont typeface="Arial" panose="020B0604020202020204" pitchFamily="34" charset="0"/>
              <a:buNone/>
            </a:pPr>
            <a:endParaRPr lang="en-US" sz="1400" i="0" u="none" strike="noStrike" dirty="0">
              <a:solidFill>
                <a:srgbClr val="FF0000"/>
              </a:solidFill>
              <a:effectLst/>
            </a:endParaRPr>
          </a:p>
          <a:p>
            <a:pPr algn="just">
              <a:buFont typeface="Arial" panose="020B0604020202020204" pitchFamily="34" charset="0"/>
              <a:buNone/>
            </a:pPr>
            <a:endParaRPr lang="en-US" sz="1400" i="0" u="none" strike="noStrike" dirty="0">
              <a:solidFill>
                <a:srgbClr val="FF0000"/>
              </a:solidFill>
              <a:effectLst/>
            </a:endParaRPr>
          </a:p>
          <a:p>
            <a:pPr algn="just">
              <a:buFont typeface="Arial" panose="020B0604020202020204" pitchFamily="34" charset="0"/>
              <a:buNone/>
            </a:pPr>
            <a:endParaRPr lang="en-US" sz="1400" i="0" u="none" strike="noStrike" dirty="0">
              <a:solidFill>
                <a:srgbClr val="FF0000"/>
              </a:solidFill>
              <a:effectLst/>
            </a:endParaRPr>
          </a:p>
          <a:p>
            <a:pPr algn="just">
              <a:buFont typeface="Arial" panose="020B0604020202020204" pitchFamily="34" charset="0"/>
              <a:buNone/>
            </a:pPr>
            <a:endParaRPr lang="en-US" sz="1400" i="0" u="none" strike="noStrike" dirty="0">
              <a:solidFill>
                <a:srgbClr val="FF0000"/>
              </a:solidFill>
              <a:effectLst/>
            </a:endParaRPr>
          </a:p>
          <a:p>
            <a:pPr algn="just">
              <a:buFont typeface="Arial" panose="020B0604020202020204" pitchFamily="34" charset="0"/>
              <a:buNone/>
            </a:pPr>
            <a:endParaRPr lang="en-US" sz="1400" i="0" u="none" strike="noStrike" dirty="0">
              <a:solidFill>
                <a:srgbClr val="FF0000"/>
              </a:solidFill>
              <a:effectLst/>
            </a:endParaRPr>
          </a:p>
          <a:p>
            <a:pPr algn="just">
              <a:buFont typeface="Arial" panose="020B0604020202020204" pitchFamily="34" charset="0"/>
              <a:buNone/>
            </a:pPr>
            <a:endParaRPr lang="en-US" sz="1400" b="1" i="0" u="none" strike="noStrike" dirty="0">
              <a:solidFill>
                <a:srgbClr val="FF0000"/>
              </a:solidFill>
              <a:effectLst/>
              <a:latin typeface="Titillium Web" panose="00000500000000000000" pitchFamily="2" charset="0"/>
            </a:endParaRPr>
          </a:p>
          <a:p>
            <a:pPr algn="just">
              <a:buFont typeface="Arial" panose="020B0604020202020204" pitchFamily="34" charset="0"/>
              <a:buNone/>
            </a:pPr>
            <a:endParaRPr lang="en-US" altLang="en-US" sz="1800" dirty="0">
              <a:solidFill>
                <a:srgbClr val="FF0000"/>
              </a:solidFill>
            </a:endParaRPr>
          </a:p>
          <a:p>
            <a:pPr algn="just">
              <a:buFont typeface="Arial" panose="020B0604020202020204" pitchFamily="34" charset="0"/>
              <a:buNone/>
            </a:pPr>
            <a:endParaRPr lang="en-US" altLang="en-US" sz="1600" dirty="0">
              <a:solidFill>
                <a:srgbClr val="FF0000"/>
              </a:solidFill>
            </a:endParaRPr>
          </a:p>
          <a:p>
            <a:pPr algn="just">
              <a:buFont typeface="Arial" panose="020B0604020202020204" pitchFamily="34" charset="0"/>
              <a:buNone/>
            </a:pPr>
            <a:endParaRPr lang="en-US" altLang="en-US" sz="1600" dirty="0">
              <a:solidFill>
                <a:srgbClr val="FF0000"/>
              </a:solidFill>
            </a:endParaRPr>
          </a:p>
        </p:txBody>
      </p:sp>
      <p:sp>
        <p:nvSpPr>
          <p:cNvPr id="5" name="Oval 4">
            <a:extLst>
              <a:ext uri="{FF2B5EF4-FFF2-40B4-BE49-F238E27FC236}">
                <a16:creationId xmlns:a16="http://schemas.microsoft.com/office/drawing/2014/main" id="{31358330-0004-4781-AA01-92A3545D3D6E}"/>
              </a:ext>
            </a:extLst>
          </p:cNvPr>
          <p:cNvSpPr/>
          <p:nvPr/>
        </p:nvSpPr>
        <p:spPr>
          <a:xfrm>
            <a:off x="258367" y="6400800"/>
            <a:ext cx="228600" cy="222115"/>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8</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3100</TotalTime>
  <Words>363</Words>
  <Application>Microsoft Office PowerPoint</Application>
  <PresentationFormat>On-screen Show (4:3)</PresentationFormat>
  <Paragraphs>68</Paragraphs>
  <Slides>5</Slides>
  <Notes>0</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Equity</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Channel Estimation of OFDM Systems for Digital Audio Broadcasting</dc:title>
  <dc:creator>computer</dc:creator>
  <cp:lastModifiedBy>Mansi Verma</cp:lastModifiedBy>
  <cp:revision>301</cp:revision>
  <dcterms:created xsi:type="dcterms:W3CDTF">2009-09-22T05:18:41Z</dcterms:created>
  <dcterms:modified xsi:type="dcterms:W3CDTF">2022-07-10T13:55:19Z</dcterms:modified>
</cp:coreProperties>
</file>